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97" r:id="rId5"/>
    <p:sldId id="259" r:id="rId6"/>
    <p:sldId id="296" r:id="rId7"/>
    <p:sldId id="260" r:id="rId8"/>
    <p:sldId id="273" r:id="rId9"/>
    <p:sldId id="278" r:id="rId10"/>
    <p:sldId id="274" r:id="rId11"/>
    <p:sldId id="275" r:id="rId12"/>
    <p:sldId id="276" r:id="rId13"/>
    <p:sldId id="277" r:id="rId14"/>
    <p:sldId id="286" r:id="rId15"/>
    <p:sldId id="283" r:id="rId16"/>
    <p:sldId id="285" r:id="rId17"/>
    <p:sldId id="284" r:id="rId18"/>
    <p:sldId id="261" r:id="rId19"/>
    <p:sldId id="288" r:id="rId20"/>
    <p:sldId id="290" r:id="rId21"/>
    <p:sldId id="292" r:id="rId22"/>
    <p:sldId id="293" r:id="rId23"/>
    <p:sldId id="289" r:id="rId24"/>
    <p:sldId id="294" r:id="rId25"/>
    <p:sldId id="295" r:id="rId26"/>
    <p:sldId id="298" r:id="rId27"/>
    <p:sldId id="299" r:id="rId28"/>
    <p:sldId id="300" r:id="rId29"/>
    <p:sldId id="264" r:id="rId30"/>
    <p:sldId id="302" r:id="rId31"/>
    <p:sldId id="303" r:id="rId32"/>
    <p:sldId id="301" r:id="rId33"/>
  </p:sldIdLst>
  <p:sldSz cx="19010313" cy="10693400"/>
  <p:notesSz cx="7556500" cy="10693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4">
          <p15:clr>
            <a:srgbClr val="A4A3A4"/>
          </p15:clr>
        </p15:guide>
        <p15:guide id="2" pos="11124">
          <p15:clr>
            <a:srgbClr val="A4A3A4"/>
          </p15:clr>
        </p15:guide>
        <p15:guide id="3" orient="horz" pos="6344">
          <p15:clr>
            <a:srgbClr val="A4A3A4"/>
          </p15:clr>
        </p15:guide>
        <p15:guide id="4" pos="6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5FF5B5-E7E9-4D15-A196-CBD65EA2C916}">
  <a:tblStyle styleId="{BA5FF5B5-E7E9-4D15-A196-CBD65EA2C91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503" autoAdjust="0"/>
  </p:normalViewPr>
  <p:slideViewPr>
    <p:cSldViewPr snapToGrid="0">
      <p:cViewPr varScale="1">
        <p:scale>
          <a:sx n="59" d="100"/>
          <a:sy n="59" d="100"/>
        </p:scale>
        <p:origin x="360" y="62"/>
      </p:cViewPr>
      <p:guideLst>
        <p:guide orient="horz" pos="344"/>
        <p:guide pos="11124"/>
        <p:guide orient="horz" pos="6344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79900" y="0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27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6112725" y="-1959143"/>
            <a:ext cx="6784864" cy="163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11122724" y="3050857"/>
            <a:ext cx="9062162" cy="409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2805712" y="-929427"/>
            <a:ext cx="9062162" cy="1205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5"/>
              <a:buFont typeface="Calibri"/>
              <a:buNone/>
              <a:defRPr sz="935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/>
            </a:lvl1pPr>
            <a:lvl2pPr lvl="1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2pPr>
            <a:lvl3pPr lvl="2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sz="2807"/>
            </a:lvl3pPr>
            <a:lvl4pPr lvl="3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4pPr>
            <a:lvl5pPr lvl="4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5pPr>
            <a:lvl6pPr lvl="5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6pPr>
            <a:lvl7pPr lvl="6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7pPr>
            <a:lvl8pPr lvl="7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8pPr>
            <a:lvl9pPr lvl="8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5"/>
              <a:buFont typeface="Calibri"/>
              <a:buNone/>
              <a:defRPr sz="935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3742"/>
              <a:buNone/>
              <a:defRPr sz="3741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3118"/>
              <a:buNone/>
              <a:defRPr sz="3118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807"/>
              <a:buNone/>
              <a:defRPr sz="2807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8079383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9623971" y="2846623"/>
            <a:ext cx="8079383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 b="1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 b="1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sz="2807" b="1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1309436" y="3906061"/>
            <a:ext cx="8042253" cy="574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9623971" y="2621369"/>
            <a:ext cx="8081859" cy="128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 b="1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 b="1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sz="2807" b="1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9623971" y="3906061"/>
            <a:ext cx="8081859" cy="574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Calibri"/>
              <a:buNone/>
              <a:defRPr sz="49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8081859" y="1539652"/>
            <a:ext cx="9623971" cy="759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45401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Char char="•"/>
              <a:defRPr sz="4989"/>
            </a:lvl1pPr>
            <a:lvl2pPr marL="914400" lvl="1" indent="-505841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4366"/>
              <a:buChar char="•"/>
              <a:defRPr sz="4366"/>
            </a:lvl2pPr>
            <a:lvl3pPr marL="1371600" lvl="2" indent="-466217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Char char="•"/>
              <a:defRPr sz="3741"/>
            </a:lvl3pPr>
            <a:lvl4pPr marL="1828800" lvl="3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4pPr>
            <a:lvl5pPr marL="2286000" lvl="4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5pPr>
            <a:lvl6pPr marL="2743200" lvl="5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6pPr>
            <a:lvl7pPr marL="3200400" lvl="6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7pPr>
            <a:lvl8pPr marL="3657600" lvl="7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8pPr>
            <a:lvl9pPr marL="4114800" lvl="8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309436" y="3208020"/>
            <a:ext cx="6131320" cy="594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Calibri"/>
              <a:buNone/>
              <a:defRPr sz="49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8081859" y="1539652"/>
            <a:ext cx="9623971" cy="759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Font typeface="Arial"/>
              <a:buNone/>
              <a:defRPr sz="498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4366"/>
              <a:buFont typeface="Arial"/>
              <a:buNone/>
              <a:defRPr sz="43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Font typeface="Arial"/>
              <a:buNone/>
              <a:defRPr sz="37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309436" y="3208020"/>
            <a:ext cx="6131320" cy="594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60"/>
              <a:buFont typeface="Calibri"/>
              <a:buNone/>
              <a:defRPr sz="68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05841" algn="l" rtl="0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366"/>
              <a:buFont typeface="Arial"/>
              <a:buChar char="•"/>
              <a:defRPr sz="43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6217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Font typeface="Arial"/>
              <a:buChar char="•"/>
              <a:defRPr sz="37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26592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Char char="•"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65BF6C-92EC-F1E1-A2ED-3ED603B55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0160" y="-1711032"/>
            <a:ext cx="20363910" cy="12846392"/>
          </a:xfrm>
          <a:prstGeom prst="rect">
            <a:avLst/>
          </a:prstGeom>
        </p:spPr>
      </p:pic>
      <p:grpSp>
        <p:nvGrpSpPr>
          <p:cNvPr id="89" name="Google Shape;89;p13"/>
          <p:cNvGrpSpPr/>
          <p:nvPr/>
        </p:nvGrpSpPr>
        <p:grpSpPr>
          <a:xfrm>
            <a:off x="-19844" y="2004326"/>
            <a:ext cx="15071695" cy="827992"/>
            <a:chOff x="-16184" y="8640158"/>
            <a:chExt cx="4045716" cy="439420"/>
          </a:xfrm>
          <a:solidFill>
            <a:srgbClr val="C00000"/>
          </a:solidFill>
        </p:grpSpPr>
        <p:sp>
          <p:nvSpPr>
            <p:cNvPr id="90" name="Google Shape;90;p13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Canteen Management System</a:t>
              </a: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3"/>
          <p:cNvSpPr txBox="1"/>
          <p:nvPr/>
        </p:nvSpPr>
        <p:spPr>
          <a:xfrm>
            <a:off x="208756" y="698500"/>
            <a:ext cx="112776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2F5496"/>
                </a:solidFill>
                <a:latin typeface="Times New Roman"/>
                <a:cs typeface="Times New Roman"/>
                <a:sym typeface="Times New Roman"/>
              </a:rPr>
              <a:t>BIRLA INSTITUTE OF TECHNOLOGY, DEOGHAR</a:t>
            </a:r>
            <a:endParaRPr dirty="0"/>
          </a:p>
        </p:txBody>
      </p:sp>
      <p:grpSp>
        <p:nvGrpSpPr>
          <p:cNvPr id="94" name="Google Shape;94;p13"/>
          <p:cNvGrpSpPr/>
          <p:nvPr/>
        </p:nvGrpSpPr>
        <p:grpSpPr>
          <a:xfrm>
            <a:off x="-19844" y="4221843"/>
            <a:ext cx="4134644" cy="667645"/>
            <a:chOff x="601553" y="8642689"/>
            <a:chExt cx="3734795" cy="354323"/>
          </a:xfrm>
          <a:solidFill>
            <a:srgbClr val="FFC000"/>
          </a:solidFill>
        </p:grpSpPr>
        <p:sp>
          <p:nvSpPr>
            <p:cNvPr id="95" name="Google Shape;95;p13"/>
            <p:cNvSpPr/>
            <p:nvPr/>
          </p:nvSpPr>
          <p:spPr>
            <a:xfrm>
              <a:off x="601553" y="8642693"/>
              <a:ext cx="3321810" cy="354319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	Presented by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621605" y="8642689"/>
              <a:ext cx="714743" cy="354319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15247247" y="4245779"/>
            <a:ext cx="3782909" cy="667644"/>
            <a:chOff x="-301759" y="8642690"/>
            <a:chExt cx="4225122" cy="354322"/>
          </a:xfrm>
          <a:solidFill>
            <a:srgbClr val="FFC000"/>
          </a:solidFill>
        </p:grpSpPr>
        <p:sp>
          <p:nvSpPr>
            <p:cNvPr id="98" name="Google Shape;98;p13"/>
            <p:cNvSpPr/>
            <p:nvPr/>
          </p:nvSpPr>
          <p:spPr>
            <a:xfrm>
              <a:off x="0" y="8642690"/>
              <a:ext cx="3923363" cy="354319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	Guided by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-301759" y="8642693"/>
              <a:ext cx="714743" cy="354319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3"/>
          <p:cNvSpPr txBox="1"/>
          <p:nvPr/>
        </p:nvSpPr>
        <p:spPr>
          <a:xfrm>
            <a:off x="317578" y="5273462"/>
            <a:ext cx="4419600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Jagmohan Mishra (BCA/60001/20)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Prem Raj (BCA/60002/20)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Shivam Vishwakarma (BCA/60003/20)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15247247" y="5481096"/>
            <a:ext cx="31733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Dr. K.N Mishra</a:t>
            </a:r>
            <a:endParaRPr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3277816" y="7834891"/>
            <a:ext cx="12394724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for the partial fulfillment of </a:t>
            </a:r>
            <a:endParaRPr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Bachelor of Computer Application</a:t>
            </a:r>
            <a:endParaRPr b="1" dirty="0"/>
          </a:p>
        </p:txBody>
      </p:sp>
      <p:grpSp>
        <p:nvGrpSpPr>
          <p:cNvPr id="103" name="Google Shape;103;p13"/>
          <p:cNvGrpSpPr/>
          <p:nvPr/>
        </p:nvGrpSpPr>
        <p:grpSpPr>
          <a:xfrm>
            <a:off x="16237" y="9797181"/>
            <a:ext cx="19010314" cy="1112119"/>
            <a:chOff x="-2" y="9568581"/>
            <a:chExt cx="19010314" cy="1112119"/>
          </a:xfrm>
          <a:solidFill>
            <a:srgbClr val="C00000"/>
          </a:solidFill>
        </p:grpSpPr>
        <p:grpSp>
          <p:nvGrpSpPr>
            <p:cNvPr id="104" name="Google Shape;104;p13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  <a:grpFill/>
          </p:grpSpPr>
          <p:sp>
            <p:nvSpPr>
              <p:cNvPr id="105" name="Google Shape;105;p13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" name="Google Shape;107;p13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3"/>
          <p:cNvSpPr txBox="1">
            <a:spLocks noGrp="1"/>
          </p:cNvSpPr>
          <p:nvPr>
            <p:ph type="sldNum" idx="12"/>
          </p:nvPr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75A64-534C-5655-8274-3F6D3008A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0256" y="1008439"/>
            <a:ext cx="2400300" cy="23566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BEEC4-47CC-0E84-C73A-DCA7493BD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141B7-AEE6-FD53-D0FF-0BEE0AFC9E02}"/>
              </a:ext>
            </a:extLst>
          </p:cNvPr>
          <p:cNvSpPr txBox="1"/>
          <p:nvPr/>
        </p:nvSpPr>
        <p:spPr>
          <a:xfrm>
            <a:off x="1493519" y="420855"/>
            <a:ext cx="162098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4800" b="1" dirty="0"/>
              <a:t>STATE CHART</a:t>
            </a:r>
            <a:r>
              <a:rPr kumimoji="0" lang="en-GB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: Admin Login and Registration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A088A-2B37-D8AD-3B5A-441F909B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8" y="2203392"/>
            <a:ext cx="18282655" cy="84900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8EE9C5-BBF0-6FB2-DEE9-812A168373DD}"/>
              </a:ext>
            </a:extLst>
          </p:cNvPr>
          <p:cNvSpPr txBox="1"/>
          <p:nvPr/>
        </p:nvSpPr>
        <p:spPr>
          <a:xfrm>
            <a:off x="1493519" y="2589313"/>
            <a:ext cx="1135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000" dirty="0">
                <a:solidFill>
                  <a:schemeClr val="bg1"/>
                </a:solidFill>
              </a:rPr>
              <a:t>START</a:t>
            </a: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9C1F4-1682-3F41-2DA3-9AD9FCF7CD54}"/>
              </a:ext>
            </a:extLst>
          </p:cNvPr>
          <p:cNvSpPr txBox="1"/>
          <p:nvPr/>
        </p:nvSpPr>
        <p:spPr>
          <a:xfrm>
            <a:off x="7768590" y="9957303"/>
            <a:ext cx="10706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800" dirty="0">
                <a:solidFill>
                  <a:schemeClr val="bg1"/>
                </a:solidFill>
              </a:rPr>
              <a:t>END</a:t>
            </a: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D7EAB4-A631-1666-E6DD-2A872E09E2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402AA-615C-0074-FC2F-038D51F98E81}"/>
              </a:ext>
            </a:extLst>
          </p:cNvPr>
          <p:cNvSpPr txBox="1"/>
          <p:nvPr/>
        </p:nvSpPr>
        <p:spPr>
          <a:xfrm>
            <a:off x="1059357" y="1384608"/>
            <a:ext cx="176989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5400" b="1" dirty="0"/>
              <a:t>STATE CHART</a:t>
            </a:r>
            <a:r>
              <a:rPr kumimoji="0" lang="en-GB" sz="5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: User Login and Ordering</a:t>
            </a: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A8D33-4A3F-BF29-479E-FE6BD8E1C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58" y="3179762"/>
            <a:ext cx="17200067" cy="6734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F69DD0-8A94-C9AF-DD29-FE603F71D207}"/>
              </a:ext>
            </a:extLst>
          </p:cNvPr>
          <p:cNvSpPr txBox="1"/>
          <p:nvPr/>
        </p:nvSpPr>
        <p:spPr>
          <a:xfrm>
            <a:off x="2133599" y="3564673"/>
            <a:ext cx="1135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000" dirty="0">
                <a:solidFill>
                  <a:schemeClr val="bg1"/>
                </a:solidFill>
              </a:rPr>
              <a:t>START</a:t>
            </a: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A7D06-B756-E0A6-1D92-2154AC624D3A}"/>
              </a:ext>
            </a:extLst>
          </p:cNvPr>
          <p:cNvSpPr txBox="1"/>
          <p:nvPr/>
        </p:nvSpPr>
        <p:spPr>
          <a:xfrm>
            <a:off x="13929359" y="9044399"/>
            <a:ext cx="1135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000" dirty="0">
                <a:solidFill>
                  <a:schemeClr val="bg1"/>
                </a:solidFill>
              </a:rPr>
              <a:t>END</a:t>
            </a: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19667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1818-AE73-02DD-0D51-8624756AAC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185A3-2044-4A2B-2C55-A1432D89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59" y="3286442"/>
            <a:ext cx="15755452" cy="3007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7A337F-EEA6-0BF0-4ABC-F54B531EB762}"/>
              </a:ext>
            </a:extLst>
          </p:cNvPr>
          <p:cNvSpPr txBox="1"/>
          <p:nvPr/>
        </p:nvSpPr>
        <p:spPr>
          <a:xfrm>
            <a:off x="724059" y="329438"/>
            <a:ext cx="181454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6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DFD : </a:t>
            </a:r>
            <a:r>
              <a:rPr kumimoji="0" lang="en-GB" sz="5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 </a:t>
            </a:r>
            <a:r>
              <a:rPr lang="en-GB" sz="5400" b="1" dirty="0"/>
              <a:t>LEVEL</a:t>
            </a:r>
            <a:endParaRPr kumimoji="0" lang="en-IN" sz="4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90102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55D5B-90E3-A2CF-2D8A-AB37ECAC2D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3D19AE-FBBF-E04D-4988-58E8AC37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12" y="640080"/>
            <a:ext cx="16568810" cy="91796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7865B-1698-035E-6069-15CB21803788}"/>
              </a:ext>
            </a:extLst>
          </p:cNvPr>
          <p:cNvSpPr txBox="1"/>
          <p:nvPr/>
        </p:nvSpPr>
        <p:spPr>
          <a:xfrm>
            <a:off x="1266491" y="1140470"/>
            <a:ext cx="95021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DFD : </a:t>
            </a: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 LEVEL</a:t>
            </a:r>
            <a:endParaRPr kumimoji="0" lang="en-I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21226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6131E-2E16-0E3A-D098-32D6F4ED1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B6229-F233-5366-F33E-212114CB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84" y="433302"/>
            <a:ext cx="7831393" cy="10047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075552-D88B-BBA6-0865-00F8B34AFD0B}"/>
              </a:ext>
            </a:extLst>
          </p:cNvPr>
          <p:cNvSpPr txBox="1"/>
          <p:nvPr/>
        </p:nvSpPr>
        <p:spPr>
          <a:xfrm>
            <a:off x="-1" y="0"/>
            <a:ext cx="145781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SEQUENCE DIAGRAM : Registration Login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96763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CAAF42-D622-E9D0-5A32-E4C1ADDE0A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6A68C-59D5-4704-A13F-FA4C417C8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87" y="1024882"/>
            <a:ext cx="11868114" cy="95161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26F2B5-BB6C-0FB8-1CFA-C7A15EE2DC93}"/>
              </a:ext>
            </a:extLst>
          </p:cNvPr>
          <p:cNvSpPr txBox="1"/>
          <p:nvPr/>
        </p:nvSpPr>
        <p:spPr>
          <a:xfrm>
            <a:off x="3016" y="316996"/>
            <a:ext cx="9502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SEQUENCE</a:t>
            </a: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DIAGRAM : Login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9782888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79DFE-A264-4FA0-7B90-942CBABF57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A56B6-ADED-6CE0-0F9C-FF723847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60" y="718003"/>
            <a:ext cx="11521440" cy="9825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0F644-0100-525B-454D-7C4D9C508A56}"/>
              </a:ext>
            </a:extLst>
          </p:cNvPr>
          <p:cNvSpPr txBox="1"/>
          <p:nvPr/>
        </p:nvSpPr>
        <p:spPr>
          <a:xfrm>
            <a:off x="0" y="149870"/>
            <a:ext cx="9502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SEQUENCE DIAGRAM : </a:t>
            </a:r>
            <a:r>
              <a:rPr lang="en-GB" sz="4000" b="1" dirty="0"/>
              <a:t>Menu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999424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1E375-E62F-EF81-5326-3DEC7FDE4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AF1AE-35CB-B3AC-AE24-B5AE4B3F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21" y="688330"/>
            <a:ext cx="13639419" cy="9838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A41F2-9CE6-5122-78A1-A298F04E9424}"/>
              </a:ext>
            </a:extLst>
          </p:cNvPr>
          <p:cNvSpPr txBox="1"/>
          <p:nvPr/>
        </p:nvSpPr>
        <p:spPr>
          <a:xfrm>
            <a:off x="59372" y="165110"/>
            <a:ext cx="95021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SEQUENCE DIAGRAM : Order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19982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18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87" name="Google Shape;187;p18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188" name="Google Shape;188;p18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89" name="Google Shape;189;p18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18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8"/>
          <p:cNvSpPr txBox="1"/>
          <p:nvPr/>
        </p:nvSpPr>
        <p:spPr>
          <a:xfrm>
            <a:off x="665956" y="9771598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Canteen Management System</a:t>
            </a:r>
            <a:endParaRPr lang="en-IN" dirty="0"/>
          </a:p>
        </p:txBody>
      </p:sp>
      <p:sp>
        <p:nvSpPr>
          <p:cNvPr id="193" name="Google Shape;193;p18"/>
          <p:cNvSpPr txBox="1"/>
          <p:nvPr/>
        </p:nvSpPr>
        <p:spPr>
          <a:xfrm>
            <a:off x="15486923" y="9928984"/>
            <a:ext cx="224242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18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  <a:solidFill>
            <a:srgbClr val="C00000"/>
          </a:solidFill>
        </p:grpSpPr>
        <p:sp>
          <p:nvSpPr>
            <p:cNvPr id="196" name="Google Shape;196;p18"/>
            <p:cNvSpPr/>
            <p:nvPr/>
          </p:nvSpPr>
          <p:spPr>
            <a:xfrm>
              <a:off x="-16184" y="8640158"/>
              <a:ext cx="3931036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Objectives</a:t>
              </a:r>
              <a:endParaRPr b="1" dirty="0"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8"/>
          <p:cNvSpPr txBox="1"/>
          <p:nvPr/>
        </p:nvSpPr>
        <p:spPr>
          <a:xfrm>
            <a:off x="2197212" y="1691960"/>
            <a:ext cx="14615888" cy="674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7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and Responsive System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GB" sz="7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Dynamically adjusting prices based on selection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GB" sz="7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 - Time orders retrieval placed on the webpage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GB" sz="7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 friendly GUI</a:t>
            </a:r>
            <a:endParaRPr lang="en-GB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93C47-DA27-4CAE-D5D3-9387E9C3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81" y="0"/>
            <a:ext cx="19047741" cy="10693400"/>
          </a:xfrm>
          <a:prstGeom prst="rect">
            <a:avLst/>
          </a:prstGeom>
        </p:spPr>
      </p:pic>
      <p:sp>
        <p:nvSpPr>
          <p:cNvPr id="244" name="Google Shape;244;p21"/>
          <p:cNvSpPr txBox="1"/>
          <p:nvPr/>
        </p:nvSpPr>
        <p:spPr>
          <a:xfrm>
            <a:off x="665956" y="9771598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Canteen Management System</a:t>
            </a:r>
            <a:endParaRPr dirty="0"/>
          </a:p>
        </p:txBody>
      </p:sp>
      <p:grpSp>
        <p:nvGrpSpPr>
          <p:cNvPr id="247" name="Google Shape;247;p21"/>
          <p:cNvGrpSpPr/>
          <p:nvPr/>
        </p:nvGrpSpPr>
        <p:grpSpPr>
          <a:xfrm>
            <a:off x="-26281" y="728980"/>
            <a:ext cx="15071695" cy="827992"/>
            <a:chOff x="-16184" y="8640158"/>
            <a:chExt cx="4045716" cy="439420"/>
          </a:xfrm>
          <a:solidFill>
            <a:srgbClr val="FFFF00"/>
          </a:solidFill>
        </p:grpSpPr>
        <p:sp>
          <p:nvSpPr>
            <p:cNvPr id="248" name="Google Shape;248;p21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r>
                <a:rPr lang="en-US" sz="5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. Design Frontend </a:t>
              </a:r>
              <a:endParaRPr b="1" dirty="0">
                <a:solidFill>
                  <a:schemeClr val="tx1"/>
                </a:solidFill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62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3426035" y="983245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2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17" name="Google Shape;117;p14"/>
          <p:cNvGrpSpPr/>
          <p:nvPr/>
        </p:nvGrpSpPr>
        <p:grpSpPr>
          <a:xfrm>
            <a:off x="-1" y="9581281"/>
            <a:ext cx="19010314" cy="1112119"/>
            <a:chOff x="-2" y="9568581"/>
            <a:chExt cx="19010314" cy="1112119"/>
          </a:xfrm>
        </p:grpSpPr>
        <p:grpSp>
          <p:nvGrpSpPr>
            <p:cNvPr id="118" name="Google Shape;118;p14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19" name="Google Shape;119;p14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" name="Google Shape;121;p14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4"/>
          <p:cNvSpPr txBox="1"/>
          <p:nvPr/>
        </p:nvSpPr>
        <p:spPr>
          <a:xfrm>
            <a:off x="665957" y="9692858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Canteen Management System</a:t>
            </a:r>
            <a:endParaRPr lang="en-IN" dirty="0"/>
          </a:p>
        </p:txBody>
      </p:sp>
      <p:sp>
        <p:nvSpPr>
          <p:cNvPr id="124" name="Google Shape;124;p14"/>
          <p:cNvSpPr txBox="1"/>
          <p:nvPr/>
        </p:nvSpPr>
        <p:spPr>
          <a:xfrm>
            <a:off x="18115757" y="983245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14"/>
          <p:cNvGrpSpPr/>
          <p:nvPr/>
        </p:nvGrpSpPr>
        <p:grpSpPr>
          <a:xfrm>
            <a:off x="-26280" y="574040"/>
            <a:ext cx="15071695" cy="827992"/>
            <a:chOff x="-16184" y="8640158"/>
            <a:chExt cx="4045716" cy="439420"/>
          </a:xfrm>
          <a:solidFill>
            <a:srgbClr val="FFFF00"/>
          </a:solidFill>
        </p:grpSpPr>
        <p:sp>
          <p:nvSpPr>
            <p:cNvPr id="126" name="Google Shape;126;p14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Content</a:t>
              </a:r>
              <a:endParaRPr sz="2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4"/>
          <p:cNvSpPr txBox="1"/>
          <p:nvPr/>
        </p:nvSpPr>
        <p:spPr>
          <a:xfrm>
            <a:off x="1199357" y="1686560"/>
            <a:ext cx="11125200" cy="661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Problem Statement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b="1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Purpose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b="1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✔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Objectives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UML Diagram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b="1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Design Front End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b="1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b="1" dirty="0"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 and technologies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IN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CAA3D0-4AFE-AB9E-A245-698C3C9B2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D35E5-37D8-18B8-B711-F15D53A2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9960"/>
            <a:ext cx="19010313" cy="107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D3F09-1EE5-4E33-F51A-E2D1BDC66D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ACF30-97FE-B5AB-0EF9-9D17E4FB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09732"/>
            <a:ext cx="19010313" cy="111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00DBF-ACFA-58C4-0C91-1D8057D8C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B6801-38DF-9D40-823B-7E0EF8B0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9010313" cy="10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134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5EF9C6-CFCC-16AA-2BDE-EB1B8D2EC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586E8-19D4-DA8C-3830-EF26F7FBE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0210"/>
            <a:ext cx="19010313" cy="106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3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5A460-34A9-4B32-9015-3886348CE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9F789-50A2-EE5D-25B2-C77AA5383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19873"/>
            <a:ext cx="19010313" cy="108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5233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8D68C-5731-5AD3-224D-441A18D7D7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C25A4-E91A-89CE-8B17-D59951BF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9010313" cy="111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327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98191E-1F37-89C2-2A98-57F0A4C637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642F2-6CEE-1580-E5F9-DDF679FF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110"/>
            <a:ext cx="19254240" cy="1083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3756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88641E-F2A2-0D8E-74AC-3ED257C438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74CF2-8CC2-0A5B-367D-B33DCD85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110"/>
            <a:ext cx="19254240" cy="1083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2905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4974DB-3CD5-4A02-8948-6FFB36FD9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E8A9-490F-9A2F-FC4D-25D6C144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9010313" cy="10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3587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9CA76-D2A1-06A8-6981-86F6057878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6282" y="0"/>
            <a:ext cx="19036594" cy="1068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8" name="Google Shape;238;p21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29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39" name="Google Shape;239;p21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40" name="Google Shape;240;p21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41" name="Google Shape;241;p21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3" name="Google Shape;243;p21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1"/>
          <p:cNvSpPr txBox="1"/>
          <p:nvPr/>
        </p:nvSpPr>
        <p:spPr>
          <a:xfrm>
            <a:off x="253355" y="9724157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Canteen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Management</a:t>
            </a:r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System</a:t>
            </a:r>
            <a:endParaRPr dirty="0"/>
          </a:p>
        </p:txBody>
      </p:sp>
      <p:sp>
        <p:nvSpPr>
          <p:cNvPr id="245" name="Google Shape;245;p21"/>
          <p:cNvSpPr txBox="1"/>
          <p:nvPr/>
        </p:nvSpPr>
        <p:spPr>
          <a:xfrm>
            <a:off x="15486923" y="9928984"/>
            <a:ext cx="224242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03 - 2023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21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  <a:solidFill>
            <a:srgbClr val="C00000"/>
          </a:solidFill>
        </p:grpSpPr>
        <p:sp>
          <p:nvSpPr>
            <p:cNvPr id="248" name="Google Shape;248;p21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5400" b="1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. Tools and technologies</a:t>
              </a:r>
              <a:endParaRPr b="1" dirty="0">
                <a:solidFill>
                  <a:schemeClr val="bg1"/>
                </a:solidFill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1"/>
          <p:cNvSpPr txBox="1"/>
          <p:nvPr/>
        </p:nvSpPr>
        <p:spPr>
          <a:xfrm>
            <a:off x="1199356" y="1991381"/>
            <a:ext cx="15544800" cy="618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- Windows 10 64-bit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GB"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 - 8GB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GB"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Hdd - 250GB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GB"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 - HTML, CSS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GB"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 – </a:t>
            </a:r>
            <a:r>
              <a:rPr lang="en-GB" sz="3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3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endParaRPr lang="en-GB"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GB"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– Visual Studio Code2019</a:t>
            </a:r>
            <a:endParaRPr lang="en-GB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3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34" name="Google Shape;134;p15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135" name="Google Shape;135;p15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36" name="Google Shape;136;p15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" name="Google Shape;138;p15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5"/>
          <p:cNvSpPr txBox="1"/>
          <p:nvPr/>
        </p:nvSpPr>
        <p:spPr>
          <a:xfrm>
            <a:off x="665956" y="9771598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Canteen Management System</a:t>
            </a:r>
            <a:endParaRPr dirty="0"/>
          </a:p>
        </p:txBody>
      </p:sp>
      <p:sp>
        <p:nvSpPr>
          <p:cNvPr id="141" name="Google Shape;141;p15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15"/>
          <p:cNvGrpSpPr/>
          <p:nvPr/>
        </p:nvGrpSpPr>
        <p:grpSpPr>
          <a:xfrm>
            <a:off x="-3939" y="623775"/>
            <a:ext cx="15071695" cy="827992"/>
            <a:chOff x="-16184" y="8640158"/>
            <a:chExt cx="4045716" cy="439420"/>
          </a:xfrm>
          <a:solidFill>
            <a:srgbClr val="C00000"/>
          </a:solidFill>
        </p:grpSpPr>
        <p:sp>
          <p:nvSpPr>
            <p:cNvPr id="143" name="Google Shape;143;p15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Problem Statement</a:t>
              </a:r>
              <a:endParaRPr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5"/>
          <p:cNvSpPr txBox="1"/>
          <p:nvPr/>
        </p:nvSpPr>
        <p:spPr>
          <a:xfrm>
            <a:off x="2177813" y="1926587"/>
            <a:ext cx="14654685" cy="686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4400" b="1" dirty="0"/>
              <a:t>Poor delivery of food service.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GB" sz="4400" b="1" dirty="0"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4400" b="1" dirty="0"/>
              <a:t>Waiting in line for order confirmation.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GB" sz="4400" b="1" dirty="0"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4400" b="1" dirty="0"/>
              <a:t>Cash and Paper based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GB" sz="4400" b="1" dirty="0"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4400" b="1" dirty="0"/>
              <a:t>Wait for exact amount of cash change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4400" b="1" dirty="0"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4400" b="1" dirty="0"/>
              <a:t>Biased Coupon system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GB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43AA6-5035-7A34-98DE-FA3669B862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grpSp>
        <p:nvGrpSpPr>
          <p:cNvPr id="3" name="Google Shape;247;p21">
            <a:extLst>
              <a:ext uri="{FF2B5EF4-FFF2-40B4-BE49-F238E27FC236}">
                <a16:creationId xmlns:a16="http://schemas.microsoft.com/office/drawing/2014/main" id="{D9FF85F7-C6AF-BBD6-0960-008BD5EE316B}"/>
              </a:ext>
            </a:extLst>
          </p:cNvPr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  <a:solidFill>
            <a:srgbClr val="FFFF00"/>
          </a:solidFill>
        </p:grpSpPr>
        <p:sp>
          <p:nvSpPr>
            <p:cNvPr id="4" name="Google Shape;248;p21">
              <a:extLst>
                <a:ext uri="{FF2B5EF4-FFF2-40B4-BE49-F238E27FC236}">
                  <a16:creationId xmlns:a16="http://schemas.microsoft.com/office/drawing/2014/main" id="{3BEE10E2-B7C2-85BF-EE2C-9719F8D0DB60}"/>
                </a:ext>
              </a:extLst>
            </p:cNvPr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7. Conclusion</a:t>
              </a:r>
              <a:endParaRPr b="1" dirty="0">
                <a:solidFill>
                  <a:schemeClr val="tx1"/>
                </a:solidFill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49;p21">
              <a:extLst>
                <a:ext uri="{FF2B5EF4-FFF2-40B4-BE49-F238E27FC236}">
                  <a16:creationId xmlns:a16="http://schemas.microsoft.com/office/drawing/2014/main" id="{FF78C929-7225-7749-7162-798CE89A10EB}"/>
                </a:ext>
              </a:extLst>
            </p:cNvPr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3D82D8-D7AA-F478-8819-BED0E58AD644}"/>
              </a:ext>
            </a:extLst>
          </p:cNvPr>
          <p:cNvSpPr txBox="1"/>
          <p:nvPr/>
        </p:nvSpPr>
        <p:spPr>
          <a:xfrm>
            <a:off x="190499" y="2467600"/>
            <a:ext cx="18629313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✔"/>
              <a:tabLst/>
              <a:defRPr/>
            </a:pPr>
            <a:r>
              <a:rPr lang="en-IN" sz="4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 approach used is a top-down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tabLst/>
              <a:defRPr/>
            </a:pPr>
            <a:endParaRPr lang="en-IN" sz="4800" b="1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tabLst/>
              <a:defRPr/>
            </a:pPr>
            <a:r>
              <a:rPr lang="en-IN" sz="4800" b="1" dirty="0">
                <a:latin typeface="Times New Roman" panose="02020603050405020304" pitchFamily="18" charset="0"/>
                <a:ea typeface="Arial" panose="020B0604020202020204" pitchFamily="34" charset="0"/>
              </a:rPr>
              <a:t>Registration – Login – Order – Payment – Confirm order – Receive Order </a:t>
            </a:r>
            <a:endParaRPr lang="en-IN" sz="4800" b="1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tabLst/>
              <a:defRPr/>
            </a:pPr>
            <a:endParaRPr lang="en-IN" sz="4800" b="1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✔"/>
              <a:tabLst/>
              <a:defRPr/>
            </a:pPr>
            <a:r>
              <a:rPr lang="en-IN" sz="4800" b="1" dirty="0">
                <a:latin typeface="Times New Roman" panose="02020603050405020304" pitchFamily="18" charset="0"/>
                <a:ea typeface="Arial" panose="020B0604020202020204" pitchFamily="34" charset="0"/>
              </a:rPr>
              <a:t>D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etailed study of the problems and prospects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tabLst/>
              <a:defRPr/>
            </a:pPr>
            <a:r>
              <a:rPr lang="en-IN" sz="4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✔"/>
              <a:tabLst/>
              <a:defRPr/>
            </a:pPr>
            <a:r>
              <a:rPr lang="en-IN" sz="4800" b="1" dirty="0">
                <a:latin typeface="Times New Roman" panose="02020603050405020304" pitchFamily="18" charset="0"/>
                <a:ea typeface="Calibri"/>
                <a:cs typeface="Calibri"/>
                <a:sym typeface="Calibri"/>
              </a:rPr>
              <a:t> Perform efficient</a:t>
            </a:r>
            <a:r>
              <a:rPr lang="en-IN" sz="4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operations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tabLst/>
              <a:defRPr/>
            </a:pPr>
            <a:endParaRPr lang="en-IN" sz="4800" b="1" kern="1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✔"/>
              <a:tabLst/>
              <a:defRPr/>
            </a:pPr>
            <a:r>
              <a:rPr lang="en-IN" sz="4800" b="1" dirty="0">
                <a:latin typeface="Times New Roman" panose="02020603050405020304" pitchFamily="18" charset="0"/>
                <a:ea typeface="Arial" panose="020B0604020202020204" pitchFamily="34" charset="0"/>
              </a:rPr>
              <a:t>F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ocuses on Overall details of Order and Revenue generated.</a:t>
            </a:r>
            <a:endParaRPr kumimoji="0" lang="en-GB" sz="4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0009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D18D2C-2645-AEC8-8616-63BA351C77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9E6BF-E29C-AC54-EF04-BD7F9183690F}"/>
              </a:ext>
            </a:extLst>
          </p:cNvPr>
          <p:cNvSpPr txBox="1"/>
          <p:nvPr/>
        </p:nvSpPr>
        <p:spPr>
          <a:xfrm>
            <a:off x="-1" y="2193399"/>
            <a:ext cx="1901031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✔"/>
              <a:tabLst/>
              <a:defRPr/>
            </a:pPr>
            <a:r>
              <a:rPr kumimoji="0" lang="en-IN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Arial"/>
                <a:sym typeface="Arial"/>
              </a:rPr>
              <a:t>Add customer &amp; admin profiles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" panose="020B0604020202020204" pitchFamily="34" charset="0"/>
              <a:cs typeface="Arial"/>
              <a:sym typeface="Arial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✔"/>
              <a:tabLst/>
              <a:defRPr/>
            </a:pPr>
            <a:r>
              <a:rPr lang="en-IN" sz="4800" b="1" dirty="0">
                <a:latin typeface="Times New Roman" panose="02020603050405020304" pitchFamily="18" charset="0"/>
                <a:ea typeface="Arial" panose="020B0604020202020204" pitchFamily="34" charset="0"/>
              </a:rPr>
              <a:t>H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ost the platform on online server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tabLst/>
              <a:defRPr/>
            </a:pPr>
            <a:endParaRPr lang="en-IN" sz="4800" b="1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✔"/>
              <a:tabLst/>
              <a:defRPr/>
            </a:pPr>
            <a:r>
              <a:rPr lang="en-IN" sz="4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Calibri"/>
              </a:rPr>
              <a:t>p</a:t>
            </a:r>
            <a:r>
              <a:rPr lang="en-IN" sz="4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rinting the bill</a:t>
            </a:r>
            <a:endParaRPr lang="en-IN" sz="2800" b="1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endParaRPr kumimoji="0" lang="en-IN" sz="48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  <a:sym typeface="Arial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✔"/>
              <a:tabLst/>
              <a:defRPr/>
            </a:pPr>
            <a:r>
              <a:rPr kumimoji="0" lang="en-IN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Arial"/>
                <a:sym typeface="Arial"/>
              </a:rPr>
              <a:t>Client &amp; Server</a:t>
            </a:r>
            <a:r>
              <a:rPr lang="en-IN" sz="4800" b="1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kumimoji="0" lang="en-IN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 panose="020B0604020202020204" pitchFamily="34" charset="0"/>
                <a:cs typeface="Arial"/>
                <a:sym typeface="Arial"/>
              </a:rPr>
              <a:t>validation</a:t>
            </a:r>
            <a:endParaRPr kumimoji="0" lang="en-GB" sz="4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247;p21">
            <a:extLst>
              <a:ext uri="{FF2B5EF4-FFF2-40B4-BE49-F238E27FC236}">
                <a16:creationId xmlns:a16="http://schemas.microsoft.com/office/drawing/2014/main" id="{59BDCA1B-0620-8CC1-CA79-D1D940F6F949}"/>
              </a:ext>
            </a:extLst>
          </p:cNvPr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  <a:solidFill>
            <a:srgbClr val="C00000"/>
          </a:solidFill>
        </p:grpSpPr>
        <p:sp>
          <p:nvSpPr>
            <p:cNvPr id="8" name="Google Shape;248;p21">
              <a:extLst>
                <a:ext uri="{FF2B5EF4-FFF2-40B4-BE49-F238E27FC236}">
                  <a16:creationId xmlns:a16="http://schemas.microsoft.com/office/drawing/2014/main" id="{33179C05-C109-196E-C37F-5D151994997E}"/>
                </a:ext>
              </a:extLst>
            </p:cNvPr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dirty="0">
                  <a:solidFill>
                    <a:schemeClr val="bg1"/>
                  </a:solidFill>
                  <a:latin typeface="Calibri"/>
                  <a:cs typeface="Calibri"/>
                  <a:sym typeface="Calibri"/>
                </a:rPr>
                <a:t>8. Future scope</a:t>
              </a:r>
              <a:endParaRPr b="1" dirty="0">
                <a:solidFill>
                  <a:schemeClr val="bg1"/>
                </a:solidFill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49;p21">
              <a:extLst>
                <a:ext uri="{FF2B5EF4-FFF2-40B4-BE49-F238E27FC236}">
                  <a16:creationId xmlns:a16="http://schemas.microsoft.com/office/drawing/2014/main" id="{4836588D-6FB5-3558-AB0B-B6429318540C}"/>
                </a:ext>
              </a:extLst>
            </p:cNvPr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5313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21C8A-3D81-E5F0-90AD-0D37DCACFF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E905B-1BA3-F5DA-CCDF-5B8F98F1B0BB}"/>
              </a:ext>
            </a:extLst>
          </p:cNvPr>
          <p:cNvSpPr txBox="1"/>
          <p:nvPr/>
        </p:nvSpPr>
        <p:spPr>
          <a:xfrm>
            <a:off x="574515" y="1384077"/>
            <a:ext cx="17861282" cy="9402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GB" sz="9600" b="1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96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“Code Never Lies, Comments sometimes do”</a:t>
            </a:r>
            <a:endParaRPr lang="en-IN" sz="9600" b="1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38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												</a:t>
            </a:r>
            <a:r>
              <a:rPr lang="en-IN" sz="80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Ron Jeffries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IN" sz="8000" b="1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IN" sz="8000" b="1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15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Thank You</a:t>
            </a:r>
            <a:endParaRPr lang="en-GB" sz="23900" b="1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080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39223-A9D6-0AEB-B5D3-1C48FBCCB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C0337-4E9B-3A95-943B-E3E41D4408DD}"/>
              </a:ext>
            </a:extLst>
          </p:cNvPr>
          <p:cNvSpPr txBox="1"/>
          <p:nvPr/>
        </p:nvSpPr>
        <p:spPr>
          <a:xfrm>
            <a:off x="368776" y="2253545"/>
            <a:ext cx="1827276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6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Fast Delivery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6000" b="1" dirty="0"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6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Dynamic Order Price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6000" b="1" dirty="0"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6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Friendly Gui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6000" b="1" dirty="0"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6000" b="1" dirty="0">
                <a:latin typeface="Calibri"/>
                <a:ea typeface="Calibri"/>
                <a:cs typeface="Calibri"/>
                <a:sym typeface="Calibri"/>
              </a:rPr>
              <a:t>Save admin &amp; user’s time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6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6000" b="1" dirty="0">
                <a:latin typeface="Calibri"/>
                <a:ea typeface="Calibri"/>
                <a:cs typeface="Calibri"/>
                <a:sym typeface="Calibri"/>
              </a:rPr>
              <a:t>Solution for Chaos</a:t>
            </a:r>
            <a:endParaRPr kumimoji="0" lang="en-GB" sz="6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142;p15">
            <a:extLst>
              <a:ext uri="{FF2B5EF4-FFF2-40B4-BE49-F238E27FC236}">
                <a16:creationId xmlns:a16="http://schemas.microsoft.com/office/drawing/2014/main" id="{866FD468-3192-E1AB-942E-4EAABF0A3E44}"/>
              </a:ext>
            </a:extLst>
          </p:cNvPr>
          <p:cNvGrpSpPr/>
          <p:nvPr/>
        </p:nvGrpSpPr>
        <p:grpSpPr>
          <a:xfrm>
            <a:off x="0" y="486615"/>
            <a:ext cx="15071695" cy="827992"/>
            <a:chOff x="-16184" y="8640158"/>
            <a:chExt cx="4045716" cy="439420"/>
          </a:xfrm>
          <a:solidFill>
            <a:srgbClr val="FFFF00"/>
          </a:solidFill>
        </p:grpSpPr>
        <p:sp>
          <p:nvSpPr>
            <p:cNvPr id="8" name="Google Shape;143;p15">
              <a:extLst>
                <a:ext uri="{FF2B5EF4-FFF2-40B4-BE49-F238E27FC236}">
                  <a16:creationId xmlns:a16="http://schemas.microsoft.com/office/drawing/2014/main" id="{8BC2B559-70E9-3233-F0E7-7637B02F6F21}"/>
                </a:ext>
              </a:extLst>
            </p:cNvPr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2. </a:t>
              </a:r>
              <a:r>
                <a:rPr lang="en-US" sz="5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Purpose</a:t>
              </a:r>
              <a:endParaRPr sz="2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4;p15">
              <a:extLst>
                <a:ext uri="{FF2B5EF4-FFF2-40B4-BE49-F238E27FC236}">
                  <a16:creationId xmlns:a16="http://schemas.microsoft.com/office/drawing/2014/main" id="{7240A547-1B7A-761B-1035-78703113C071}"/>
                </a:ext>
              </a:extLst>
            </p:cNvPr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4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5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51" name="Google Shape;151;p16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53" name="Google Shape;153;p16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5" name="Google Shape;155;p16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6"/>
          <p:cNvSpPr txBox="1"/>
          <p:nvPr/>
        </p:nvSpPr>
        <p:spPr>
          <a:xfrm>
            <a:off x="665956" y="9771598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Canteen Management System</a:t>
            </a:r>
            <a:endParaRPr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16"/>
          <p:cNvGrpSpPr/>
          <p:nvPr/>
        </p:nvGrpSpPr>
        <p:grpSpPr>
          <a:xfrm>
            <a:off x="-3939" y="652780"/>
            <a:ext cx="15071695" cy="827992"/>
            <a:chOff x="-16184" y="8640158"/>
            <a:chExt cx="4045716" cy="439420"/>
          </a:xfrm>
          <a:solidFill>
            <a:srgbClr val="C00000"/>
          </a:solidFill>
        </p:grpSpPr>
        <p:sp>
          <p:nvSpPr>
            <p:cNvPr id="160" name="Google Shape;160;p16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Continued</a:t>
              </a:r>
              <a:endParaRPr sz="2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6"/>
          <p:cNvSpPr txBox="1"/>
          <p:nvPr/>
        </p:nvSpPr>
        <p:spPr>
          <a:xfrm>
            <a:off x="1013446" y="1730116"/>
            <a:ext cx="14615888" cy="830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6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CMS ?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en-US" sz="6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 Ordering System which enables end user to select and order food online.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6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6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</a:t>
            </a:r>
            <a:r>
              <a:rPr lang="en-US" sz="66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Management</a:t>
            </a:r>
            <a:r>
              <a:rPr lang="en-US" sz="6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en-US" sz="6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process of making system digitally operable.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7801E-CE2B-0D95-08A5-F19E5E2C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3260" y="2940901"/>
            <a:ext cx="2503896" cy="2906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C565E-5D62-4495-7486-585E2985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158DB-DF91-5497-A3C6-081DBE9263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682018" y="-776757"/>
            <a:ext cx="11646276" cy="1069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1F9E8D-4793-C41C-E501-23FCBE1DB89B}"/>
              </a:ext>
            </a:extLst>
          </p:cNvPr>
          <p:cNvSpPr txBox="1"/>
          <p:nvPr/>
        </p:nvSpPr>
        <p:spPr>
          <a:xfrm>
            <a:off x="-1" y="778784"/>
            <a:ext cx="19010313" cy="8898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✔"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How is this useful in real world?</a:t>
            </a:r>
          </a:p>
          <a:p>
            <a:pPr lvl="0">
              <a:buSzPts val="3600"/>
              <a:defRPr/>
            </a:pPr>
            <a:r>
              <a:rPr kumimoji="0" lang="en-US" sz="80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Customer:</a:t>
            </a:r>
            <a:endParaRPr kumimoji="0" lang="en-US" sz="8000" b="0" i="0" u="sng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143000" lvl="0" indent="-1143000">
              <a:buSzPts val="3600"/>
              <a:buFont typeface="Wingdings" panose="05000000000000000000" pitchFamily="2" charset="2"/>
              <a:buChar char="q"/>
              <a:defRPr/>
            </a:pPr>
            <a:r>
              <a:rPr lang="en-US" sz="8000" dirty="0">
                <a:latin typeface="Calibri"/>
                <a:ea typeface="Calibri"/>
                <a:cs typeface="Calibri"/>
                <a:sym typeface="Calibri"/>
              </a:rPr>
              <a:t>Can Customize combos</a:t>
            </a:r>
          </a:p>
          <a:p>
            <a:pPr marL="1143000" lvl="0" indent="-1143000">
              <a:buSzPts val="3600"/>
              <a:buFont typeface="Wingdings" panose="05000000000000000000" pitchFamily="2" charset="2"/>
              <a:buChar char="q"/>
              <a:defRPr/>
            </a:pPr>
            <a:r>
              <a:rPr lang="en-US" sz="8000" dirty="0">
                <a:latin typeface="Calibri"/>
                <a:ea typeface="Calibri"/>
                <a:cs typeface="Calibri"/>
                <a:sym typeface="Calibri"/>
              </a:rPr>
              <a:t>Can see Transaction details</a:t>
            </a:r>
            <a:endParaRPr kumimoji="0" lang="en-US" sz="80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80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Owner</a:t>
            </a:r>
            <a:r>
              <a:rPr kumimoji="0" lang="en-US" sz="8000" b="0" i="0" u="sng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can:</a:t>
            </a:r>
            <a:endParaRPr kumimoji="0" lang="en-US" sz="80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143000" marR="0" lvl="0" indent="-1143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Up-to-date</a:t>
            </a:r>
            <a:r>
              <a:rPr kumimoji="0" lang="en-US" sz="8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menu with images.         </a:t>
            </a:r>
          </a:p>
          <a:p>
            <a:pPr marL="1143000" marR="0" lvl="0" indent="-1143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Manage Orders with time</a:t>
            </a:r>
          </a:p>
        </p:txBody>
      </p:sp>
    </p:spTree>
    <p:extLst>
      <p:ext uri="{BB962C8B-B14F-4D97-AF65-F5344CB8AC3E}">
        <p14:creationId xmlns:p14="http://schemas.microsoft.com/office/powerpoint/2010/main" val="75175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7"/>
          <p:cNvGrpSpPr/>
          <p:nvPr/>
        </p:nvGrpSpPr>
        <p:grpSpPr>
          <a:xfrm>
            <a:off x="-26281" y="495197"/>
            <a:ext cx="15071696" cy="833175"/>
            <a:chOff x="-16184" y="8640158"/>
            <a:chExt cx="4045716" cy="439420"/>
          </a:xfrm>
          <a:solidFill>
            <a:srgbClr val="FFFF00"/>
          </a:solidFill>
        </p:grpSpPr>
        <p:sp>
          <p:nvSpPr>
            <p:cNvPr id="178" name="Google Shape;178;p17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3. UML D</a:t>
              </a:r>
              <a:r>
                <a:rPr lang="en-US" sz="5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iagrams</a:t>
              </a:r>
              <a:endParaRPr b="1" dirty="0">
                <a:solidFill>
                  <a:schemeClr val="tx1"/>
                </a:solidFill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B463A5-7A47-3F25-A07F-A3FCEB3F4D63}"/>
              </a:ext>
            </a:extLst>
          </p:cNvPr>
          <p:cNvSpPr txBox="1"/>
          <p:nvPr/>
        </p:nvSpPr>
        <p:spPr>
          <a:xfrm flipH="1">
            <a:off x="305545" y="1750423"/>
            <a:ext cx="10210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USE CASE : </a:t>
            </a:r>
            <a:r>
              <a:rPr lang="en-GB" sz="4000" b="1" dirty="0"/>
              <a:t>CUSTOMER</a:t>
            </a:r>
            <a:endParaRPr lang="en-IN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81CFB-E555-D2E1-40E6-AB63377F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83" y="2657210"/>
            <a:ext cx="13786777" cy="7486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477CB-F6EA-C27C-5288-EE927995C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24B91-11AF-7D8D-6490-786726F02AD4}"/>
              </a:ext>
            </a:extLst>
          </p:cNvPr>
          <p:cNvSpPr txBox="1"/>
          <p:nvPr/>
        </p:nvSpPr>
        <p:spPr>
          <a:xfrm>
            <a:off x="1737904" y="515983"/>
            <a:ext cx="90912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/>
              <a:t>USE CASE : </a:t>
            </a:r>
            <a:r>
              <a:rPr lang="en-GB" sz="4800" b="1" dirty="0"/>
              <a:t>Admin</a:t>
            </a:r>
            <a:endParaRPr lang="en-IN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FC36-6193-FBDA-9EDE-E8571F60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51" y="1950720"/>
            <a:ext cx="14676711" cy="846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68A23-E015-6A13-7363-FB2904809B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612D0-3DAC-D1F3-FFC9-4FFD1D1A57E5}"/>
              </a:ext>
            </a:extLst>
          </p:cNvPr>
          <p:cNvSpPr txBox="1"/>
          <p:nvPr/>
        </p:nvSpPr>
        <p:spPr>
          <a:xfrm>
            <a:off x="300831" y="681048"/>
            <a:ext cx="131252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4800" b="1" dirty="0"/>
              <a:t>ER DIAGRAM : Canteen Management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DFF32-66A1-DDF5-35A7-8389C8B9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1" y="1543049"/>
            <a:ext cx="18408649" cy="89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644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449</Words>
  <Application>Microsoft Office PowerPoint</Application>
  <PresentationFormat>Custom</PresentationFormat>
  <Paragraphs>165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Edwardian Script ITC</vt:lpstr>
      <vt:lpstr>Noto Sans Symbols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shivam vishwakarma</cp:lastModifiedBy>
  <cp:revision>54</cp:revision>
  <dcterms:modified xsi:type="dcterms:W3CDTF">2023-05-09T07:32:06Z</dcterms:modified>
</cp:coreProperties>
</file>